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5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C97A9-A67F-4367-B25E-DC10BE92F6A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2D1D6-67C5-4FBD-A4EE-751632E55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92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>
          <a:extLst>
            <a:ext uri="{FF2B5EF4-FFF2-40B4-BE49-F238E27FC236}">
              <a16:creationId xmlns:a16="http://schemas.microsoft.com/office/drawing/2014/main" id="{91F4C3B2-4662-A7EB-A4AF-68E8AEDA90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>
            <a:extLst>
              <a:ext uri="{FF2B5EF4-FFF2-40B4-BE49-F238E27FC236}">
                <a16:creationId xmlns:a16="http://schemas.microsoft.com/office/drawing/2014/main" id="{D59C1433-0058-460C-F366-3077BC90FB9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2:notes">
            <a:extLst>
              <a:ext uri="{FF2B5EF4-FFF2-40B4-BE49-F238E27FC236}">
                <a16:creationId xmlns:a16="http://schemas.microsoft.com/office/drawing/2014/main" id="{EEC03250-C3DF-ECB2-59BF-C40D37A7647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0" name="Google Shape;70;p2:notes">
            <a:extLst>
              <a:ext uri="{FF2B5EF4-FFF2-40B4-BE49-F238E27FC236}">
                <a16:creationId xmlns:a16="http://schemas.microsoft.com/office/drawing/2014/main" id="{25AE9750-5F05-378D-2BF4-9C8F311F8EF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CA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3523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28D44-6E7A-356E-1CCE-8759E109D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2E96D-1C72-6CA2-BBC6-956D981C2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3B9-5439-ED4D-0D80-2517FF316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075A-5AEC-47A9-BE5F-8E61A30CA55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315D5-038F-54C3-F4B4-2A3AF2FC7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92382-31B2-A496-BD11-F632DB3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77EE-026B-4354-BF3D-954C4858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4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A8696-680C-D201-62FC-EEA72D478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8DDBC-9422-EE88-6902-547481194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9464E-4340-62D4-5C63-182FCB67F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075A-5AEC-47A9-BE5F-8E61A30CA55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67D0B-A2B9-A173-C2CF-AB0E334A4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4DFA2-3D70-3B69-AAC2-FF632C75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77EE-026B-4354-BF3D-954C4858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4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B3B87-52CF-A938-C2BB-8A073CAED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EA74C-B377-E947-5B60-4C089D784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13D9D-CB7E-DE9D-116E-1E67BD96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075A-5AEC-47A9-BE5F-8E61A30CA55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983DF-218C-944C-F0E4-40F9AB93D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BC98-0E8C-7A45-712A-16659913F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77EE-026B-4354-BF3D-954C4858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4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B2EDF-23F7-B54B-3529-9E2413915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DD9AF-89DB-283C-87F9-584F5CDA2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D3E68-CD12-8D28-60AB-1E2238151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075A-5AEC-47A9-BE5F-8E61A30CA55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D605D-A611-831F-8048-8A9F1FA9B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30903-5F06-F9CF-BD32-66E64626E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77EE-026B-4354-BF3D-954C4858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8D2CC-78ED-108E-3EED-EEDD04BD1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91882-C0B4-A2C1-0E1F-A043D968E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7DADF-C3B9-ADB2-D2D3-DA13C4BA8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075A-5AEC-47A9-BE5F-8E61A30CA55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F0FB5-47A7-368A-A416-1630A832A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056D4-54BF-68B0-D909-CAB35DCE7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77EE-026B-4354-BF3D-954C4858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86B7A-0465-8712-54DA-82E7E2EC5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374EF-7C21-6035-883B-66FD6A1CDC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536B1F-7890-ACFD-B416-82B63A2C4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E0F65-A1C2-97E2-3029-F1B76A8A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075A-5AEC-47A9-BE5F-8E61A30CA55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986FBB-07F4-DF7F-2E10-70983D4CF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5443B-E953-79E8-4AF9-25EBCABE0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77EE-026B-4354-BF3D-954C4858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4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F4BEA-EF57-2703-4973-7358BAE6F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4CB83-A441-5516-E12E-9C97EDB07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EB3258-E2DB-0F02-AC9F-28078D679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322A2-2AD3-EF05-DCAD-F99848CB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B93B23-9D5A-C713-1FFD-CB5EE6C609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BB29A4-3C23-7E82-C543-4E18855CE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075A-5AEC-47A9-BE5F-8E61A30CA55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AAC74B-F886-E84B-E168-B68AE3AAE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65AA7D-2DA7-80EA-C7BA-39418D98A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77EE-026B-4354-BF3D-954C4858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1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03A25-7B06-15D4-FF63-6CEB7B369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758999-99D1-5D92-E3EB-824D26A62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075A-5AEC-47A9-BE5F-8E61A30CA55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710737-3A4B-706A-CDCF-07553FC1E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F82C5-2079-4C19-9615-B41A3D149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77EE-026B-4354-BF3D-954C4858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1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B5850-ABAF-47FC-6622-9E7A5585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075A-5AEC-47A9-BE5F-8E61A30CA55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9B6481-25B2-2FF4-51ED-129B93B12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377129-27C7-A84A-1579-37864D17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77EE-026B-4354-BF3D-954C4858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0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FFE13-7B9D-DE54-1E1D-53CB3538C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8D92F-B60A-1CEF-A8CD-B9640E83C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3D3F7A-60D3-31AB-4674-9B0C93526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05025-4F18-4141-4570-85D7D86EF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075A-5AEC-47A9-BE5F-8E61A30CA55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EC8CA-9A8F-4B2A-1732-AE1D9986B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424A1-6077-6FDD-B117-332BF3332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77EE-026B-4354-BF3D-954C4858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E4C93-94C1-C9F2-29B0-4FFA166AD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88184D-0B79-3B31-A8E6-01C688FAA8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CD4498-FE23-B5C8-06CF-F53F4C043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B19AC-F5CF-01C5-0A70-6B4088783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075A-5AEC-47A9-BE5F-8E61A30CA55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C548-1867-C2B9-659E-F02E647DF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6A7E86-2154-E5C8-9963-47BCC283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77EE-026B-4354-BF3D-954C4858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1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23A167-B3C6-9DDB-84D2-E4BE85C8D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87165-4F04-5ECE-DDFC-BE50EF0C0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40DB7-F10B-99FF-B70A-15AE5803EF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EB075A-5AEC-47A9-BE5F-8E61A30CA55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84965-9E22-6369-34F2-7502354E58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A51A7-97D9-9526-C4D4-63730C3A0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0A77EE-026B-4354-BF3D-954C4858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3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>
          <a:extLst>
            <a:ext uri="{FF2B5EF4-FFF2-40B4-BE49-F238E27FC236}">
              <a16:creationId xmlns:a16="http://schemas.microsoft.com/office/drawing/2014/main" id="{79271119-042F-C80E-49CF-785534BB34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>
            <a:extLst>
              <a:ext uri="{FF2B5EF4-FFF2-40B4-BE49-F238E27FC236}">
                <a16:creationId xmlns:a16="http://schemas.microsoft.com/office/drawing/2014/main" id="{068F0B57-8BBC-3072-1BFD-D80EA7E1336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CA"/>
              <a:t>1</a:t>
            </a:fld>
            <a:endParaRPr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980161A-757F-7FFF-7F7C-F22A76226CAE}"/>
              </a:ext>
            </a:extLst>
          </p:cNvPr>
          <p:cNvCxnSpPr>
            <a:cxnSpLocks/>
          </p:cNvCxnSpPr>
          <p:nvPr/>
        </p:nvCxnSpPr>
        <p:spPr>
          <a:xfrm>
            <a:off x="6004639" y="801323"/>
            <a:ext cx="0" cy="5024581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F5C5E70-B717-795B-0684-2828CE94446E}"/>
              </a:ext>
            </a:extLst>
          </p:cNvPr>
          <p:cNvCxnSpPr>
            <a:cxnSpLocks/>
          </p:cNvCxnSpPr>
          <p:nvPr/>
        </p:nvCxnSpPr>
        <p:spPr>
          <a:xfrm flipH="1">
            <a:off x="3035149" y="3250508"/>
            <a:ext cx="6257636" cy="49251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Google Shape;243;p38">
            <a:extLst>
              <a:ext uri="{FF2B5EF4-FFF2-40B4-BE49-F238E27FC236}">
                <a16:creationId xmlns:a16="http://schemas.microsoft.com/office/drawing/2014/main" id="{1FE60C7C-B115-AA1C-999C-E2D9ACCAB6D2}"/>
              </a:ext>
            </a:extLst>
          </p:cNvPr>
          <p:cNvSpPr txBox="1"/>
          <p:nvPr/>
        </p:nvSpPr>
        <p:spPr>
          <a:xfrm>
            <a:off x="9534134" y="2982762"/>
            <a:ext cx="1762476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CA" sz="3200" b="0" i="0" u="none" strike="noStrike" cap="none" dirty="0">
                <a:solidFill>
                  <a:schemeClr val="tx1"/>
                </a:solidFill>
                <a:latin typeface="Bierstadt" panose="020B0004020202020204" pitchFamily="34" charset="0"/>
                <a:ea typeface="Proxima Nova"/>
                <a:cs typeface="Proxima Nova"/>
                <a:sym typeface="Proxima Nova"/>
              </a:rPr>
              <a:t>More fun</a:t>
            </a:r>
            <a:endParaRPr sz="3200" b="0" i="0" u="none" strike="noStrike" cap="none" dirty="0">
              <a:solidFill>
                <a:schemeClr val="dk2"/>
              </a:solidFill>
              <a:latin typeface="Bierstadt" panose="020B0004020202020204" pitchFamily="34" charset="0"/>
              <a:ea typeface="Proxima Nova"/>
              <a:cs typeface="Proxima Nova"/>
              <a:sym typeface="Proxima Nova"/>
            </a:endParaRPr>
          </a:p>
        </p:txBody>
      </p:sp>
      <p:sp>
        <p:nvSpPr>
          <p:cNvPr id="11" name="Google Shape;243;p38">
            <a:extLst>
              <a:ext uri="{FF2B5EF4-FFF2-40B4-BE49-F238E27FC236}">
                <a16:creationId xmlns:a16="http://schemas.microsoft.com/office/drawing/2014/main" id="{73CD2E57-B4D6-403D-0378-6C2ED0AF5F14}"/>
              </a:ext>
            </a:extLst>
          </p:cNvPr>
          <p:cNvSpPr txBox="1"/>
          <p:nvPr/>
        </p:nvSpPr>
        <p:spPr>
          <a:xfrm>
            <a:off x="1272673" y="3032013"/>
            <a:ext cx="1762476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CA" sz="3200" b="0" i="0" u="none" strike="noStrike" cap="none" dirty="0">
                <a:solidFill>
                  <a:schemeClr val="tx1"/>
                </a:solidFill>
                <a:latin typeface="Bierstadt" panose="020B0004020202020204" pitchFamily="34" charset="0"/>
                <a:ea typeface="Proxima Nova"/>
                <a:cs typeface="Proxima Nova"/>
                <a:sym typeface="Proxima Nova"/>
              </a:rPr>
              <a:t>Less fun</a:t>
            </a:r>
            <a:endParaRPr sz="3200" b="0" i="0" u="none" strike="noStrike" cap="none" dirty="0">
              <a:solidFill>
                <a:schemeClr val="dk2"/>
              </a:solidFill>
              <a:latin typeface="Bierstadt" panose="020B0004020202020204" pitchFamily="34" charset="0"/>
              <a:ea typeface="Proxima Nova"/>
              <a:cs typeface="Proxima Nova"/>
              <a:sym typeface="Proxima Nova"/>
            </a:endParaRPr>
          </a:p>
        </p:txBody>
      </p:sp>
      <p:sp>
        <p:nvSpPr>
          <p:cNvPr id="20" name="Google Shape;243;p38">
            <a:extLst>
              <a:ext uri="{FF2B5EF4-FFF2-40B4-BE49-F238E27FC236}">
                <a16:creationId xmlns:a16="http://schemas.microsoft.com/office/drawing/2014/main" id="{AFF684C2-2E8C-3B98-949A-B0FD944D169A}"/>
              </a:ext>
            </a:extLst>
          </p:cNvPr>
          <p:cNvSpPr txBox="1"/>
          <p:nvPr/>
        </p:nvSpPr>
        <p:spPr>
          <a:xfrm>
            <a:off x="4508682" y="265832"/>
            <a:ext cx="2991914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CA" sz="3200" b="0" i="0" u="none" strike="noStrike" cap="none" dirty="0">
                <a:solidFill>
                  <a:schemeClr val="tx1"/>
                </a:solidFill>
                <a:latin typeface="Bierstadt" panose="020B0004020202020204" pitchFamily="34" charset="0"/>
                <a:ea typeface="Proxima Nova"/>
                <a:cs typeface="Proxima Nova"/>
                <a:sym typeface="Proxima Nova"/>
              </a:rPr>
              <a:t>More addictive</a:t>
            </a:r>
            <a:endParaRPr sz="3200" b="0" i="0" u="none" strike="noStrike" cap="none" dirty="0">
              <a:solidFill>
                <a:schemeClr val="dk2"/>
              </a:solidFill>
              <a:latin typeface="Bierstadt" panose="020B0004020202020204" pitchFamily="34" charset="0"/>
              <a:ea typeface="Proxima Nova"/>
              <a:cs typeface="Proxima Nova"/>
              <a:sym typeface="Proxima Nova"/>
            </a:endParaRPr>
          </a:p>
        </p:txBody>
      </p:sp>
      <p:sp>
        <p:nvSpPr>
          <p:cNvPr id="21" name="Google Shape;243;p38">
            <a:extLst>
              <a:ext uri="{FF2B5EF4-FFF2-40B4-BE49-F238E27FC236}">
                <a16:creationId xmlns:a16="http://schemas.microsoft.com/office/drawing/2014/main" id="{D757A172-67F5-991D-FC74-BE1AD1E2335D}"/>
              </a:ext>
            </a:extLst>
          </p:cNvPr>
          <p:cNvSpPr txBox="1"/>
          <p:nvPr/>
        </p:nvSpPr>
        <p:spPr>
          <a:xfrm>
            <a:off x="4600043" y="5949876"/>
            <a:ext cx="2991914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CA" sz="3200" b="0" i="0" u="none" strike="noStrike" cap="none" dirty="0">
                <a:solidFill>
                  <a:schemeClr val="tx1"/>
                </a:solidFill>
                <a:latin typeface="Bierstadt" panose="020B0004020202020204" pitchFamily="34" charset="0"/>
                <a:ea typeface="Proxima Nova"/>
                <a:cs typeface="Proxima Nova"/>
                <a:sym typeface="Proxima Nova"/>
              </a:rPr>
              <a:t>Less addictive</a:t>
            </a:r>
            <a:endParaRPr sz="3200" b="0" i="0" u="none" strike="noStrike" cap="none" dirty="0">
              <a:solidFill>
                <a:schemeClr val="dk2"/>
              </a:solidFill>
              <a:latin typeface="Bierstadt" panose="020B0004020202020204" pitchFamily="34" charset="0"/>
              <a:ea typeface="Proxima Nova"/>
              <a:cs typeface="Proxima Nova"/>
              <a:sym typeface="Proxima Nova"/>
            </a:endParaRPr>
          </a:p>
        </p:txBody>
      </p:sp>
      <p:sp>
        <p:nvSpPr>
          <p:cNvPr id="22" name="Google Shape;243;p38">
            <a:extLst>
              <a:ext uri="{FF2B5EF4-FFF2-40B4-BE49-F238E27FC236}">
                <a16:creationId xmlns:a16="http://schemas.microsoft.com/office/drawing/2014/main" id="{D3EA98CA-1DC4-8EF1-8F54-4B76B029D967}"/>
              </a:ext>
            </a:extLst>
          </p:cNvPr>
          <p:cNvSpPr txBox="1"/>
          <p:nvPr/>
        </p:nvSpPr>
        <p:spPr>
          <a:xfrm>
            <a:off x="47262" y="4432015"/>
            <a:ext cx="4552781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CA" sz="2000" b="0" i="0" u="none" strike="noStrike" cap="none" dirty="0">
                <a:solidFill>
                  <a:srgbClr val="FF0000"/>
                </a:solidFill>
                <a:latin typeface="Bierstadt" panose="020B0004020202020204" pitchFamily="34" charset="0"/>
                <a:ea typeface="Proxima Nova"/>
                <a:cs typeface="Proxima Nova"/>
                <a:sym typeface="Proxima Nova"/>
              </a:rPr>
              <a:t>In small groups, </a:t>
            </a:r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 lang="en-CA" sz="2000" b="0" i="0" u="none" strike="noStrike" cap="none" dirty="0">
              <a:solidFill>
                <a:srgbClr val="FF0000"/>
              </a:solidFill>
              <a:latin typeface="Bierstadt" panose="020B0004020202020204" pitchFamily="34" charset="0"/>
              <a:ea typeface="Proxima Nova"/>
              <a:cs typeface="Proxima Nova"/>
              <a:sym typeface="Proxima Nova"/>
            </a:endParaRPr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CA" sz="2000" dirty="0">
                <a:solidFill>
                  <a:srgbClr val="FF0000"/>
                </a:solidFill>
                <a:latin typeface="Bierstadt" panose="020B0004020202020204" pitchFamily="34" charset="0"/>
                <a:ea typeface="Proxima Nova"/>
                <a:cs typeface="Proxima Nova"/>
                <a:sym typeface="Proxima Nova"/>
              </a:rPr>
              <a:t>a)</a:t>
            </a:r>
            <a:r>
              <a:rPr lang="en-CA" sz="2000" b="0" i="0" u="none" strike="noStrike" cap="none" dirty="0">
                <a:solidFill>
                  <a:srgbClr val="FF0000"/>
                </a:solidFill>
                <a:latin typeface="Bierstadt" panose="020B0004020202020204" pitchFamily="34" charset="0"/>
                <a:ea typeface="Proxima Nova"/>
                <a:cs typeface="Proxima Nova"/>
                <a:sym typeface="Proxima Nova"/>
              </a:rPr>
              <a:t> Name some games in each quadrant!</a:t>
            </a:r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 lang="en-CA" sz="2000" b="0" i="0" u="none" strike="noStrike" cap="none" dirty="0">
              <a:solidFill>
                <a:srgbClr val="FF0000"/>
              </a:solidFill>
              <a:latin typeface="Bierstadt" panose="020B0004020202020204" pitchFamily="34" charset="0"/>
              <a:ea typeface="Proxima Nova"/>
              <a:cs typeface="Proxima Nova"/>
              <a:sym typeface="Proxima Nova"/>
            </a:endParaRPr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CA" sz="2000" b="0" i="0" u="none" strike="noStrike" cap="none" dirty="0">
                <a:solidFill>
                  <a:srgbClr val="FF0000"/>
                </a:solidFill>
                <a:latin typeface="Bierstadt" panose="020B0004020202020204" pitchFamily="34" charset="0"/>
                <a:ea typeface="Proxima Nova"/>
                <a:cs typeface="Proxima Nova"/>
                <a:sym typeface="Proxima Nova"/>
              </a:rPr>
              <a:t>b) Where do the ludology techniques fit? (immersion, stimulation, random rewards)</a:t>
            </a:r>
            <a:endParaRPr sz="2000" b="0" i="0" u="none" strike="noStrike" cap="none" dirty="0">
              <a:solidFill>
                <a:srgbClr val="FF0000"/>
              </a:solidFill>
              <a:latin typeface="Bierstadt" panose="020B0004020202020204" pitchFamily="34" charset="0"/>
              <a:ea typeface="Proxima Nova"/>
              <a:cs typeface="Proxima Nova"/>
              <a:sym typeface="Proxima Nov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82F5F5-52F5-A290-78FD-2A18C4388E49}"/>
              </a:ext>
            </a:extLst>
          </p:cNvPr>
          <p:cNvSpPr txBox="1"/>
          <p:nvPr/>
        </p:nvSpPr>
        <p:spPr>
          <a:xfrm>
            <a:off x="7567738" y="5999128"/>
            <a:ext cx="4987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sz="1200" kern="100" dirty="0">
                <a:solidFill>
                  <a:schemeClr val="bg2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Licensed by the University of Toronto Embedded Ethics Education Initiative and Steve Engels under the Attribution-</a:t>
            </a:r>
            <a:r>
              <a:rPr lang="en-US" sz="1200" kern="100" dirty="0" err="1">
                <a:solidFill>
                  <a:schemeClr val="bg2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NonCommercial</a:t>
            </a:r>
            <a:r>
              <a:rPr lang="en-US" sz="1200" kern="100" dirty="0">
                <a:solidFill>
                  <a:schemeClr val="bg2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en-US" sz="1200" kern="100" dirty="0" err="1">
                <a:solidFill>
                  <a:schemeClr val="bg2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ShareAlike</a:t>
            </a:r>
            <a:r>
              <a:rPr lang="en-US" sz="1200" kern="100" dirty="0">
                <a:solidFill>
                  <a:schemeClr val="bg2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4.0 International license. </a:t>
            </a:r>
          </a:p>
        </p:txBody>
      </p:sp>
    </p:spTree>
    <p:extLst>
      <p:ext uri="{BB962C8B-B14F-4D97-AF65-F5344CB8AC3E}">
        <p14:creationId xmlns:p14="http://schemas.microsoft.com/office/powerpoint/2010/main" val="2426809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Bierstadt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Coyne</dc:creator>
  <cp:lastModifiedBy>Steven Coyne</cp:lastModifiedBy>
  <cp:revision>2</cp:revision>
  <dcterms:created xsi:type="dcterms:W3CDTF">2024-03-04T15:06:02Z</dcterms:created>
  <dcterms:modified xsi:type="dcterms:W3CDTF">2024-03-22T13:41:29Z</dcterms:modified>
</cp:coreProperties>
</file>